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7" r:id="rId7"/>
    <p:sldId id="268" r:id="rId8"/>
    <p:sldId id="269" r:id="rId9"/>
    <p:sldId id="270" r:id="rId10"/>
    <p:sldId id="271" r:id="rId11"/>
    <p:sldId id="286" r:id="rId12"/>
    <p:sldId id="285" r:id="rId13"/>
    <p:sldId id="287" r:id="rId14"/>
    <p:sldId id="288" r:id="rId15"/>
    <p:sldId id="289" r:id="rId16"/>
    <p:sldId id="290" r:id="rId17"/>
    <p:sldId id="291" r:id="rId18"/>
    <p:sldId id="272" r:id="rId19"/>
    <p:sldId id="275" r:id="rId20"/>
    <p:sldId id="277" r:id="rId21"/>
    <p:sldId id="278" r:id="rId22"/>
    <p:sldId id="279" r:id="rId23"/>
    <p:sldId id="281" r:id="rId24"/>
    <p:sldId id="283" r:id="rId25"/>
    <p:sldId id="284" r:id="rId26"/>
  </p:sldIdLst>
  <p:sldSz cx="9144000" cy="5143500" type="screen16x9"/>
  <p:notesSz cx="6858000" cy="9144000"/>
  <p:embeddedFontLst>
    <p:embeddedFont>
      <p:font typeface="Maven Pro" panose="020B0604020202020204" charset="0"/>
      <p:regular r:id="rId28"/>
      <p:bold r:id="rId29"/>
    </p:embeddedFont>
    <p:embeddedFont>
      <p:font typeface="Nuni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108" d="100"/>
          <a:sy n="108" d="100"/>
        </p:scale>
        <p:origin x="739"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0a551209e1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0a551209e1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0a551209e1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0a551209e1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87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4e9935fc33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4e9935fc33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4f43d180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4f43d180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26dad0719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26dad0719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26dad0719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26dad0719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f1bebb3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f1bebb3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4f1bebb37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4f1bebb37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4f1bebb3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4f1bebb3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4f1bebb37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4f1bebb37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c6fa3c89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4e9935fc3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4e9935fc3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c6fa3c89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c6fa3c89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4e9935fc3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4e9935fc3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4e9935fc33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4e9935fc33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0a551209e1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0a551209e1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109/WiSPNET.2017.8299738"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author/37086447526"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ieeexplore.ieee.org/author/37086446097" TargetMode="External"/><Relationship Id="rId4" Type="http://schemas.openxmlformats.org/officeDocument/2006/relationships/hyperlink" Target="https://ieeexplore.ieee.org/author/37086446596"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055F"/>
        </a:solid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538716" y="319825"/>
            <a:ext cx="8059479" cy="1395600"/>
          </a:xfrm>
          <a:prstGeom prst="rect">
            <a:avLst/>
          </a:prstGeom>
        </p:spPr>
        <p:txBody>
          <a:bodyPr spcFirstLastPara="1" wrap="square" lIns="91425" tIns="91425" rIns="91425" bIns="91425" anchor="ctr" anchorCtr="0">
            <a:normAutofit fontScale="90000"/>
          </a:bodyPr>
          <a:lstStyle/>
          <a:p>
            <a:pPr marL="0" lvl="0" indent="0" rtl="0">
              <a:spcBef>
                <a:spcPts val="0"/>
              </a:spcBef>
              <a:spcAft>
                <a:spcPts val="0"/>
              </a:spcAft>
              <a:buNone/>
            </a:pPr>
            <a:r>
              <a:rPr lang="en" dirty="0"/>
              <a:t>MOOD-TUNES:Music Recommendations Based on People's Facial Expressions</a:t>
            </a:r>
            <a:endParaRPr dirty="0"/>
          </a:p>
        </p:txBody>
      </p:sp>
      <p:sp>
        <p:nvSpPr>
          <p:cNvPr id="278" name="Google Shape;278;p13"/>
          <p:cNvSpPr txBox="1">
            <a:spLocks noGrp="1"/>
          </p:cNvSpPr>
          <p:nvPr>
            <p:ph type="subTitle" idx="1"/>
          </p:nvPr>
        </p:nvSpPr>
        <p:spPr>
          <a:xfrm>
            <a:off x="824000" y="3301175"/>
            <a:ext cx="5582700" cy="148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dirty="0">
                <a:latin typeface="Maven Pro"/>
                <a:ea typeface="Maven Pro"/>
                <a:cs typeface="Maven Pro"/>
                <a:sym typeface="Maven Pro"/>
              </a:rPr>
              <a:t>Rubaiyet Arefin Oishi-1921585042</a:t>
            </a:r>
            <a:endParaRPr sz="1900" dirty="0">
              <a:latin typeface="Maven Pro"/>
              <a:ea typeface="Maven Pro"/>
              <a:cs typeface="Maven Pro"/>
              <a:sym typeface="Maven Pro"/>
            </a:endParaRPr>
          </a:p>
          <a:p>
            <a:pPr marL="0" lvl="0" indent="0" algn="l" rtl="0">
              <a:spcBef>
                <a:spcPts val="0"/>
              </a:spcBef>
              <a:spcAft>
                <a:spcPts val="0"/>
              </a:spcAft>
              <a:buNone/>
            </a:pPr>
            <a:r>
              <a:rPr lang="en" sz="1900" dirty="0">
                <a:latin typeface="Maven Pro"/>
                <a:ea typeface="Maven Pro"/>
                <a:cs typeface="Maven Pro"/>
                <a:sym typeface="Maven Pro"/>
              </a:rPr>
              <a:t>Md. Jisan Ahmed - 2011135042</a:t>
            </a:r>
            <a:endParaRPr sz="1900" dirty="0">
              <a:latin typeface="Maven Pro"/>
              <a:ea typeface="Maven Pro"/>
              <a:cs typeface="Maven Pro"/>
              <a:sym typeface="Maven Pro"/>
            </a:endParaRPr>
          </a:p>
          <a:p>
            <a:pPr marL="0" lvl="0" indent="0" algn="l" rtl="0">
              <a:spcBef>
                <a:spcPts val="0"/>
              </a:spcBef>
              <a:spcAft>
                <a:spcPts val="0"/>
              </a:spcAft>
              <a:buNone/>
            </a:pPr>
            <a:r>
              <a:rPr lang="en" sz="1900" dirty="0">
                <a:latin typeface="Maven Pro"/>
                <a:ea typeface="Maven Pro"/>
                <a:cs typeface="Maven Pro"/>
                <a:sym typeface="Maven Pro"/>
              </a:rPr>
              <a:t>Sajadul Islam Akash - 1831722642</a:t>
            </a:r>
            <a:endParaRPr sz="1900" dirty="0">
              <a:latin typeface="Maven Pro"/>
              <a:ea typeface="Maven Pro"/>
              <a:cs typeface="Maven Pro"/>
              <a:sym typeface="Maven Pro"/>
            </a:endParaRPr>
          </a:p>
          <a:p>
            <a:pPr marL="0" lvl="0" indent="0" algn="l" rtl="0">
              <a:spcBef>
                <a:spcPts val="0"/>
              </a:spcBef>
              <a:spcAft>
                <a:spcPts val="0"/>
              </a:spcAft>
              <a:buNone/>
            </a:pPr>
            <a:r>
              <a:rPr lang="en" sz="1900" dirty="0">
                <a:latin typeface="Maven Pro"/>
                <a:ea typeface="Maven Pro"/>
                <a:cs typeface="Maven Pro"/>
                <a:sym typeface="Maven Pro"/>
              </a:rPr>
              <a:t>Akil Hossain Prottoy- 1931795642</a:t>
            </a:r>
            <a:endParaRPr sz="1900" dirty="0">
              <a:latin typeface="Maven Pro"/>
              <a:ea typeface="Maven Pro"/>
              <a:cs typeface="Maven Pro"/>
              <a:sym typeface="Maven Pro"/>
            </a:endParaRPr>
          </a:p>
        </p:txBody>
      </p:sp>
    </p:spTree>
  </p:cSld>
  <p:clrMapOvr>
    <a:masterClrMapping/>
  </p:clrMapOvr>
  <mc:AlternateContent xmlns:mc="http://schemas.openxmlformats.org/markup-compatibility/2006" xmlns:p14="http://schemas.microsoft.com/office/powerpoint/2010/main">
    <mc:Choice Requires="p14">
      <p:transition spd="slow" p14:dur="1300">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8"/>
          <p:cNvSpPr txBox="1">
            <a:spLocks noGrp="1"/>
          </p:cNvSpPr>
          <p:nvPr>
            <p:ph type="title"/>
          </p:nvPr>
        </p:nvSpPr>
        <p:spPr>
          <a:xfrm>
            <a:off x="1303800" y="598575"/>
            <a:ext cx="7030500" cy="855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dirty="0"/>
              <a:t>Result (Live Cam </a:t>
            </a:r>
            <a:r>
              <a:rPr lang="en" sz="3200" dirty="0" smtClean="0"/>
              <a:t>Testing M3)</a:t>
            </a:r>
            <a:endParaRPr dirty="0"/>
          </a:p>
        </p:txBody>
      </p:sp>
      <p:pic>
        <p:nvPicPr>
          <p:cNvPr id="375" name="Google Shape;375;p28"/>
          <p:cNvPicPr preferRelativeResize="0"/>
          <p:nvPr/>
        </p:nvPicPr>
        <p:blipFill>
          <a:blip r:embed="rId3">
            <a:alphaModFix/>
          </a:blip>
          <a:stretch>
            <a:fillRect/>
          </a:stretch>
        </p:blipFill>
        <p:spPr>
          <a:xfrm>
            <a:off x="1246300" y="1453575"/>
            <a:ext cx="3278001" cy="3385125"/>
          </a:xfrm>
          <a:prstGeom prst="rect">
            <a:avLst/>
          </a:prstGeom>
          <a:noFill/>
          <a:ln>
            <a:noFill/>
          </a:ln>
        </p:spPr>
      </p:pic>
      <p:pic>
        <p:nvPicPr>
          <p:cNvPr id="376" name="Google Shape;376;p28"/>
          <p:cNvPicPr preferRelativeResize="0"/>
          <p:nvPr/>
        </p:nvPicPr>
        <p:blipFill>
          <a:blip r:embed="rId4">
            <a:alphaModFix/>
          </a:blip>
          <a:stretch>
            <a:fillRect/>
          </a:stretch>
        </p:blipFill>
        <p:spPr>
          <a:xfrm>
            <a:off x="5111150" y="1532350"/>
            <a:ext cx="3223149" cy="3306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8"/>
          <p:cNvSpPr txBox="1">
            <a:spLocks noGrp="1"/>
          </p:cNvSpPr>
          <p:nvPr>
            <p:ph type="title"/>
          </p:nvPr>
        </p:nvSpPr>
        <p:spPr>
          <a:xfrm>
            <a:off x="1303799" y="272510"/>
            <a:ext cx="7030500" cy="741127"/>
          </a:xfrm>
          <a:prstGeom prst="rect">
            <a:avLst/>
          </a:prstGeom>
        </p:spPr>
        <p:txBody>
          <a:bodyPr spcFirstLastPara="1" wrap="square" lIns="91425" tIns="91425" rIns="91425" bIns="91425" anchor="t" anchorCtr="0">
            <a:normAutofit fontScale="90000"/>
          </a:bodyPr>
          <a:lstStyle/>
          <a:p>
            <a:pPr lvl="0" algn="ctr"/>
            <a:r>
              <a:rPr lang="en" sz="3200" dirty="0" smtClean="0"/>
              <a:t>Model 02</a:t>
            </a:r>
            <a:r>
              <a:rPr lang="en" dirty="0" smtClean="0"/>
              <a:t>: Data Collection (499B Starts)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37" y="1192778"/>
            <a:ext cx="3585037" cy="368549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059" y="1192778"/>
            <a:ext cx="3952201" cy="3685495"/>
          </a:xfrm>
          <a:prstGeom prst="rect">
            <a:avLst/>
          </a:prstGeom>
        </p:spPr>
      </p:pic>
    </p:spTree>
    <p:extLst>
      <p:ext uri="{BB962C8B-B14F-4D97-AF65-F5344CB8AC3E}">
        <p14:creationId xmlns:p14="http://schemas.microsoft.com/office/powerpoint/2010/main" val="4007643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330" y="421365"/>
            <a:ext cx="7030500" cy="677332"/>
          </a:xfrm>
        </p:spPr>
        <p:txBody>
          <a:bodyPr>
            <a:normAutofit/>
          </a:bodyPr>
          <a:lstStyle/>
          <a:p>
            <a:pPr algn="ctr"/>
            <a:r>
              <a:rPr lang="en" sz="3200" dirty="0"/>
              <a:t>Model 02</a:t>
            </a:r>
            <a:r>
              <a:rPr lang="en" dirty="0"/>
              <a:t>: Data </a:t>
            </a:r>
            <a:r>
              <a:rPr lang="en" dirty="0" smtClean="0"/>
              <a:t>Training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500" y="1098697"/>
            <a:ext cx="4280257" cy="38453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767" y="1554415"/>
            <a:ext cx="2415749" cy="2933954"/>
          </a:xfrm>
          <a:prstGeom prst="rect">
            <a:avLst/>
          </a:prstGeom>
        </p:spPr>
      </p:pic>
    </p:spTree>
    <p:extLst>
      <p:ext uri="{BB962C8B-B14F-4D97-AF65-F5344CB8AC3E}">
        <p14:creationId xmlns:p14="http://schemas.microsoft.com/office/powerpoint/2010/main" val="3081968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330" y="421365"/>
            <a:ext cx="7030500" cy="677332"/>
          </a:xfrm>
        </p:spPr>
        <p:txBody>
          <a:bodyPr>
            <a:normAutofit/>
          </a:bodyPr>
          <a:lstStyle/>
          <a:p>
            <a:pPr algn="ctr"/>
            <a:r>
              <a:rPr lang="en" sz="3200" dirty="0"/>
              <a:t>Model 02</a:t>
            </a:r>
            <a:r>
              <a:rPr lang="en" dirty="0" smtClean="0"/>
              <a:t>: Model Building</a:t>
            </a:r>
            <a:r>
              <a:rPr lang="en" dirty="0" smtClean="0"/>
              <a:t> &amp;Accuracy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35" y="1424762"/>
            <a:ext cx="4475010" cy="343371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3836"/>
          <a:stretch/>
        </p:blipFill>
        <p:spPr>
          <a:xfrm>
            <a:off x="5269054" y="1424762"/>
            <a:ext cx="3694815" cy="3423683"/>
          </a:xfrm>
          <a:prstGeom prst="rect">
            <a:avLst/>
          </a:prstGeom>
        </p:spPr>
      </p:pic>
    </p:spTree>
    <p:extLst>
      <p:ext uri="{BB962C8B-B14F-4D97-AF65-F5344CB8AC3E}">
        <p14:creationId xmlns:p14="http://schemas.microsoft.com/office/powerpoint/2010/main" val="3589460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330" y="421365"/>
            <a:ext cx="7030500" cy="677332"/>
          </a:xfrm>
        </p:spPr>
        <p:txBody>
          <a:bodyPr>
            <a:normAutofit/>
          </a:bodyPr>
          <a:lstStyle/>
          <a:p>
            <a:pPr algn="ctr"/>
            <a:r>
              <a:rPr lang="en" sz="3200" dirty="0"/>
              <a:t>Model 02</a:t>
            </a:r>
            <a:r>
              <a:rPr lang="en" dirty="0"/>
              <a:t>: </a:t>
            </a:r>
            <a:r>
              <a:rPr lang="en" dirty="0"/>
              <a:t>Live Cam Testing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330" y="1098697"/>
            <a:ext cx="2927958" cy="37937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854" y="1098698"/>
            <a:ext cx="2376990" cy="18855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535" y="2976205"/>
            <a:ext cx="2396778" cy="1916221"/>
          </a:xfrm>
          <a:prstGeom prst="rect">
            <a:avLst/>
          </a:prstGeom>
        </p:spPr>
      </p:pic>
    </p:spTree>
    <p:extLst>
      <p:ext uri="{BB962C8B-B14F-4D97-AF65-F5344CB8AC3E}">
        <p14:creationId xmlns:p14="http://schemas.microsoft.com/office/powerpoint/2010/main" val="670916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330" y="421365"/>
            <a:ext cx="7030500" cy="677332"/>
          </a:xfrm>
        </p:spPr>
        <p:txBody>
          <a:bodyPr>
            <a:normAutofit/>
          </a:bodyPr>
          <a:lstStyle/>
          <a:p>
            <a:pPr algn="ctr"/>
            <a:r>
              <a:rPr lang="en" sz="3200" dirty="0"/>
              <a:t>Model 02</a:t>
            </a:r>
            <a:r>
              <a:rPr lang="en" dirty="0"/>
              <a:t>: </a:t>
            </a:r>
            <a:r>
              <a:rPr lang="en" dirty="0"/>
              <a:t>Live Cam Testing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400" y="1607235"/>
            <a:ext cx="3282180" cy="259292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606" y="1607235"/>
            <a:ext cx="3258507" cy="2592922"/>
          </a:xfrm>
          <a:prstGeom prst="rect">
            <a:avLst/>
          </a:prstGeom>
        </p:spPr>
      </p:pic>
    </p:spTree>
    <p:extLst>
      <p:ext uri="{BB962C8B-B14F-4D97-AF65-F5344CB8AC3E}">
        <p14:creationId xmlns:p14="http://schemas.microsoft.com/office/powerpoint/2010/main" val="1099786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330" y="421365"/>
            <a:ext cx="7030500" cy="677332"/>
          </a:xfrm>
        </p:spPr>
        <p:txBody>
          <a:bodyPr>
            <a:normAutofit/>
          </a:bodyPr>
          <a:lstStyle/>
          <a:p>
            <a:pPr algn="ctr"/>
            <a:r>
              <a:rPr lang="en" sz="3200" dirty="0"/>
              <a:t>Model 02</a:t>
            </a:r>
            <a:r>
              <a:rPr lang="en" dirty="0"/>
              <a:t>: </a:t>
            </a:r>
            <a:r>
              <a:rPr lang="en" dirty="0"/>
              <a:t>Live Cam Testing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330" y="1503832"/>
            <a:ext cx="3353261" cy="26632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5074" y="1503832"/>
            <a:ext cx="3306253" cy="2663255"/>
          </a:xfrm>
          <a:prstGeom prst="rect">
            <a:avLst/>
          </a:prstGeom>
        </p:spPr>
      </p:pic>
    </p:spTree>
    <p:extLst>
      <p:ext uri="{BB962C8B-B14F-4D97-AF65-F5344CB8AC3E}">
        <p14:creationId xmlns:p14="http://schemas.microsoft.com/office/powerpoint/2010/main" val="1051422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330" y="421365"/>
            <a:ext cx="7030500" cy="677332"/>
          </a:xfrm>
        </p:spPr>
        <p:txBody>
          <a:bodyPr>
            <a:normAutofit/>
          </a:bodyPr>
          <a:lstStyle/>
          <a:p>
            <a:pPr algn="ctr"/>
            <a:r>
              <a:rPr lang="en" sz="3200" dirty="0"/>
              <a:t>Model 02</a:t>
            </a:r>
            <a:r>
              <a:rPr lang="en" dirty="0"/>
              <a:t>: </a:t>
            </a:r>
            <a:r>
              <a:rPr lang="en" dirty="0"/>
              <a:t>Live Cam Testing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330" y="1503832"/>
            <a:ext cx="3350007" cy="26632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325" y="1503832"/>
            <a:ext cx="3339505" cy="2663255"/>
          </a:xfrm>
          <a:prstGeom prst="rect">
            <a:avLst/>
          </a:prstGeom>
        </p:spPr>
      </p:pic>
    </p:spTree>
    <p:extLst>
      <p:ext uri="{BB962C8B-B14F-4D97-AF65-F5344CB8AC3E}">
        <p14:creationId xmlns:p14="http://schemas.microsoft.com/office/powerpoint/2010/main" val="1361762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9"/>
          <p:cNvSpPr txBox="1">
            <a:spLocks noGrp="1"/>
          </p:cNvSpPr>
          <p:nvPr>
            <p:ph type="title"/>
          </p:nvPr>
        </p:nvSpPr>
        <p:spPr>
          <a:xfrm>
            <a:off x="1283950" y="300700"/>
            <a:ext cx="7030500" cy="666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a:t>Result (User Interface)</a:t>
            </a:r>
            <a:endParaRPr/>
          </a:p>
        </p:txBody>
      </p:sp>
      <p:pic>
        <p:nvPicPr>
          <p:cNvPr id="382" name="Google Shape;382;p29"/>
          <p:cNvPicPr preferRelativeResize="0"/>
          <p:nvPr/>
        </p:nvPicPr>
        <p:blipFill>
          <a:blip r:embed="rId3">
            <a:alphaModFix/>
          </a:blip>
          <a:stretch>
            <a:fillRect/>
          </a:stretch>
        </p:blipFill>
        <p:spPr>
          <a:xfrm>
            <a:off x="1213900" y="967300"/>
            <a:ext cx="7170598" cy="37813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txBox="1">
            <a:spLocks noGrp="1"/>
          </p:cNvSpPr>
          <p:nvPr>
            <p:ph type="title"/>
          </p:nvPr>
        </p:nvSpPr>
        <p:spPr>
          <a:xfrm>
            <a:off x="857694" y="110175"/>
            <a:ext cx="8144539" cy="69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smtClean="0"/>
              <a:t>Implementation in Webapp(using </a:t>
            </a:r>
            <a:r>
              <a:rPr lang="en" sz="3200" dirty="0"/>
              <a:t>Flask):</a:t>
            </a:r>
            <a:endParaRPr sz="3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297" y="900671"/>
            <a:ext cx="5819553" cy="399678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200"/>
              <a:t>Overview</a:t>
            </a:r>
            <a:endParaRPr sz="3200"/>
          </a:p>
        </p:txBody>
      </p:sp>
      <p:sp>
        <p:nvSpPr>
          <p:cNvPr id="284" name="Google Shape;284;p14"/>
          <p:cNvSpPr txBox="1">
            <a:spLocks noGrp="1"/>
          </p:cNvSpPr>
          <p:nvPr>
            <p:ph type="body" idx="2"/>
          </p:nvPr>
        </p:nvSpPr>
        <p:spPr>
          <a:xfrm>
            <a:off x="4572000" y="487175"/>
            <a:ext cx="4045200" cy="4243200"/>
          </a:xfrm>
          <a:prstGeom prst="rect">
            <a:avLst/>
          </a:prstGeom>
        </p:spPr>
        <p:txBody>
          <a:bodyPr spcFirstLastPara="1" wrap="square" lIns="91425" tIns="91425" rIns="91425" bIns="91425" anchor="t" anchorCtr="0">
            <a:noAutofit/>
          </a:bodyPr>
          <a:lstStyle/>
          <a:p>
            <a:pPr marL="457200" lvl="0" indent="-431800" algn="l" rtl="0">
              <a:spcBef>
                <a:spcPts val="0"/>
              </a:spcBef>
              <a:spcAft>
                <a:spcPts val="0"/>
              </a:spcAft>
              <a:buSzPts val="3200"/>
              <a:buChar char="❖"/>
            </a:pPr>
            <a:r>
              <a:rPr lang="en" sz="3200" b="1"/>
              <a:t>Motivation</a:t>
            </a:r>
            <a:endParaRPr sz="3200" b="1"/>
          </a:p>
          <a:p>
            <a:pPr marL="457200" lvl="0" indent="-431800" algn="l" rtl="0">
              <a:spcBef>
                <a:spcPts val="0"/>
              </a:spcBef>
              <a:spcAft>
                <a:spcPts val="0"/>
              </a:spcAft>
              <a:buSzPts val="3200"/>
              <a:buChar char="❖"/>
            </a:pPr>
            <a:r>
              <a:rPr lang="en" sz="3200" b="1"/>
              <a:t>Objective</a:t>
            </a:r>
            <a:endParaRPr sz="3200" b="1"/>
          </a:p>
          <a:p>
            <a:pPr marL="457200" lvl="0" indent="-431800" algn="l" rtl="0">
              <a:spcBef>
                <a:spcPts val="0"/>
              </a:spcBef>
              <a:spcAft>
                <a:spcPts val="0"/>
              </a:spcAft>
              <a:buSzPts val="3200"/>
              <a:buChar char="❖"/>
            </a:pPr>
            <a:r>
              <a:rPr lang="en" sz="3200" b="1"/>
              <a:t>Literature review</a:t>
            </a:r>
            <a:endParaRPr sz="3200" b="1"/>
          </a:p>
          <a:p>
            <a:pPr marL="457200" lvl="0" indent="-431800" algn="l" rtl="0">
              <a:spcBef>
                <a:spcPts val="0"/>
              </a:spcBef>
              <a:spcAft>
                <a:spcPts val="0"/>
              </a:spcAft>
              <a:buSzPts val="3200"/>
              <a:buChar char="❖"/>
            </a:pPr>
            <a:r>
              <a:rPr lang="en" sz="3200" b="1"/>
              <a:t>System Design</a:t>
            </a:r>
            <a:endParaRPr sz="3200" b="1"/>
          </a:p>
          <a:p>
            <a:pPr marL="457200" lvl="0" indent="-431800" algn="l" rtl="0">
              <a:spcBef>
                <a:spcPts val="0"/>
              </a:spcBef>
              <a:spcAft>
                <a:spcPts val="0"/>
              </a:spcAft>
              <a:buSzPts val="3200"/>
              <a:buChar char="❖"/>
            </a:pPr>
            <a:r>
              <a:rPr lang="en" sz="3200" b="1"/>
              <a:t>Result</a:t>
            </a:r>
            <a:endParaRPr sz="3200" b="1"/>
          </a:p>
          <a:p>
            <a:pPr marL="457200" lvl="0" indent="-431800" algn="l" rtl="0">
              <a:spcBef>
                <a:spcPts val="0"/>
              </a:spcBef>
              <a:spcAft>
                <a:spcPts val="0"/>
              </a:spcAft>
              <a:buSzPts val="3200"/>
              <a:buChar char="❖"/>
            </a:pPr>
            <a:r>
              <a:rPr lang="en" sz="3200" b="1"/>
              <a:t>Work distribution</a:t>
            </a:r>
            <a:endParaRPr sz="3200" b="1"/>
          </a:p>
          <a:p>
            <a:pPr marL="457200" lvl="0" indent="-431800" algn="l" rtl="0">
              <a:spcBef>
                <a:spcPts val="0"/>
              </a:spcBef>
              <a:spcAft>
                <a:spcPts val="0"/>
              </a:spcAft>
              <a:buSzPts val="3200"/>
              <a:buChar char="❖"/>
            </a:pPr>
            <a:r>
              <a:rPr lang="en" sz="3200" b="1"/>
              <a:t>Conclusion</a:t>
            </a:r>
            <a:endParaRPr sz="32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4"/>
          <p:cNvSpPr txBox="1">
            <a:spLocks noGrp="1"/>
          </p:cNvSpPr>
          <p:nvPr>
            <p:ph type="title"/>
          </p:nvPr>
        </p:nvSpPr>
        <p:spPr>
          <a:xfrm>
            <a:off x="1303800" y="207550"/>
            <a:ext cx="7030500" cy="43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Implementation:(continued)</a:t>
            </a:r>
            <a:endParaRPr sz="3200"/>
          </a:p>
        </p:txBody>
      </p:sp>
      <p:pic>
        <p:nvPicPr>
          <p:cNvPr id="418" name="Google Shape;418;p34"/>
          <p:cNvPicPr preferRelativeResize="0"/>
          <p:nvPr/>
        </p:nvPicPr>
        <p:blipFill>
          <a:blip r:embed="rId3">
            <a:alphaModFix/>
          </a:blip>
          <a:stretch>
            <a:fillRect/>
          </a:stretch>
        </p:blipFill>
        <p:spPr>
          <a:xfrm>
            <a:off x="1525750" y="1063275"/>
            <a:ext cx="6586598" cy="3574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35"/>
          <p:cNvPicPr preferRelativeResize="0"/>
          <p:nvPr/>
        </p:nvPicPr>
        <p:blipFill>
          <a:blip r:embed="rId3">
            <a:alphaModFix/>
          </a:blip>
          <a:stretch>
            <a:fillRect/>
          </a:stretch>
        </p:blipFill>
        <p:spPr>
          <a:xfrm>
            <a:off x="329225" y="1564100"/>
            <a:ext cx="4129051" cy="2240876"/>
          </a:xfrm>
          <a:prstGeom prst="rect">
            <a:avLst/>
          </a:prstGeom>
          <a:noFill/>
          <a:ln>
            <a:noFill/>
          </a:ln>
        </p:spPr>
      </p:pic>
      <p:pic>
        <p:nvPicPr>
          <p:cNvPr id="424" name="Google Shape;424;p35"/>
          <p:cNvPicPr preferRelativeResize="0"/>
          <p:nvPr/>
        </p:nvPicPr>
        <p:blipFill>
          <a:blip r:embed="rId4">
            <a:alphaModFix/>
          </a:blip>
          <a:stretch>
            <a:fillRect/>
          </a:stretch>
        </p:blipFill>
        <p:spPr>
          <a:xfrm>
            <a:off x="4528150" y="1609225"/>
            <a:ext cx="4509499" cy="2195750"/>
          </a:xfrm>
          <a:prstGeom prst="rect">
            <a:avLst/>
          </a:prstGeom>
          <a:noFill/>
          <a:ln>
            <a:noFill/>
          </a:ln>
        </p:spPr>
      </p:pic>
      <p:sp>
        <p:nvSpPr>
          <p:cNvPr id="425" name="Google Shape;425;p35"/>
          <p:cNvSpPr/>
          <p:nvPr/>
        </p:nvSpPr>
        <p:spPr>
          <a:xfrm>
            <a:off x="3992975" y="3857625"/>
            <a:ext cx="1128000" cy="789600"/>
          </a:xfrm>
          <a:prstGeom prst="curvedUpArrow">
            <a:avLst>
              <a:gd name="adj1" fmla="val 25000"/>
              <a:gd name="adj2" fmla="val 50000"/>
              <a:gd name="adj3" fmla="val 25000"/>
            </a:avLst>
          </a:prstGeom>
          <a:solidFill>
            <a:srgbClr val="0075A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txBox="1"/>
          <p:nvPr/>
        </p:nvSpPr>
        <p:spPr>
          <a:xfrm>
            <a:off x="1632450" y="403900"/>
            <a:ext cx="66582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chemeClr val="dk2"/>
                </a:solidFill>
                <a:latin typeface="Maven Pro"/>
                <a:ea typeface="Maven Pro"/>
                <a:cs typeface="Maven Pro"/>
                <a:sym typeface="Maven Pro"/>
              </a:rPr>
              <a:t>Implementation:(continued)</a:t>
            </a:r>
            <a:endParaRPr sz="3200" b="1">
              <a:solidFill>
                <a:schemeClr val="dk2"/>
              </a:solidFill>
              <a:latin typeface="Maven Pro"/>
              <a:ea typeface="Maven Pro"/>
              <a:cs typeface="Maven Pro"/>
              <a:sym typeface="Maven Pro"/>
            </a:endParaRPr>
          </a:p>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a:t>Result (</a:t>
            </a:r>
            <a:r>
              <a:rPr lang="en" sz="3600">
                <a:latin typeface="Times New Roman"/>
                <a:ea typeface="Times New Roman"/>
                <a:cs typeface="Times New Roman"/>
                <a:sym typeface="Times New Roman"/>
              </a:rPr>
              <a:t>Music Searching</a:t>
            </a:r>
            <a:r>
              <a:rPr lang="en" sz="3200"/>
              <a:t>)</a:t>
            </a:r>
            <a:endParaRPr/>
          </a:p>
        </p:txBody>
      </p:sp>
      <p:sp>
        <p:nvSpPr>
          <p:cNvPr id="432" name="Google Shape;432;p36"/>
          <p:cNvSpPr txBox="1">
            <a:spLocks noGrp="1"/>
          </p:cNvSpPr>
          <p:nvPr>
            <p:ph type="body" idx="1"/>
          </p:nvPr>
        </p:nvSpPr>
        <p:spPr>
          <a:xfrm>
            <a:off x="5068957" y="1934817"/>
            <a:ext cx="3427468" cy="2596833"/>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First get the emotion value as final_output</a:t>
            </a:r>
            <a:endParaRPr dirty="0"/>
          </a:p>
          <a:p>
            <a:pPr marL="457200" lvl="0" indent="-311150" algn="l" rtl="0">
              <a:spcBef>
                <a:spcPts val="0"/>
              </a:spcBef>
              <a:spcAft>
                <a:spcPts val="0"/>
              </a:spcAft>
              <a:buSzPts val="1300"/>
              <a:buChar char="●"/>
            </a:pPr>
            <a:r>
              <a:rPr lang="en" dirty="0"/>
              <a:t>Will generate a web link.</a:t>
            </a:r>
            <a:endParaRPr dirty="0"/>
          </a:p>
          <a:p>
            <a:pPr marL="457200" lvl="0" indent="-311150" algn="l" rtl="0">
              <a:spcBef>
                <a:spcPts val="0"/>
              </a:spcBef>
              <a:spcAft>
                <a:spcPts val="0"/>
              </a:spcAft>
              <a:buSzPts val="1300"/>
              <a:buChar char="●"/>
            </a:pPr>
            <a:r>
              <a:rPr lang="en" dirty="0"/>
              <a:t>And search the music base on emotion detected.</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621" y="2167127"/>
            <a:ext cx="3399357" cy="68239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474"/>
        <p:cNvGrpSpPr/>
        <p:nvPr/>
      </p:nvGrpSpPr>
      <p:grpSpPr>
        <a:xfrm>
          <a:off x="0" y="0"/>
          <a:ext cx="0" cy="0"/>
          <a:chOff x="0" y="0"/>
          <a:chExt cx="0" cy="0"/>
        </a:xfrm>
      </p:grpSpPr>
      <p:sp>
        <p:nvSpPr>
          <p:cNvPr id="475" name="Google Shape;475;p38"/>
          <p:cNvSpPr txBox="1">
            <a:spLocks noGrp="1"/>
          </p:cNvSpPr>
          <p:nvPr>
            <p:ph type="title"/>
          </p:nvPr>
        </p:nvSpPr>
        <p:spPr>
          <a:xfrm>
            <a:off x="1472100" y="714300"/>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Future Work</a:t>
            </a:r>
            <a:endParaRPr/>
          </a:p>
        </p:txBody>
      </p:sp>
      <p:sp>
        <p:nvSpPr>
          <p:cNvPr id="476" name="Google Shape;476;p38"/>
          <p:cNvSpPr txBox="1">
            <a:spLocks noGrp="1"/>
          </p:cNvSpPr>
          <p:nvPr>
            <p:ph type="body" idx="1"/>
          </p:nvPr>
        </p:nvSpPr>
        <p:spPr>
          <a:xfrm>
            <a:off x="1293299" y="1834350"/>
            <a:ext cx="6262905" cy="147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dirty="0" smtClean="0"/>
              <a:t>Deploy Model 02 in webapp with the previous one. </a:t>
            </a:r>
          </a:p>
          <a:p>
            <a:pPr marL="457200" lvl="0" indent="-342900" algn="l" rtl="0">
              <a:spcBef>
                <a:spcPts val="0"/>
              </a:spcBef>
              <a:spcAft>
                <a:spcPts val="0"/>
              </a:spcAft>
              <a:buSzPts val="1800"/>
              <a:buChar char="●"/>
            </a:pPr>
            <a:r>
              <a:rPr lang="en" sz="1800" dirty="0" smtClean="0"/>
              <a:t>Try other Models also.</a:t>
            </a:r>
            <a:endParaRPr lang="en" sz="1800" dirty="0" smtClean="0"/>
          </a:p>
          <a:p>
            <a:pPr marL="457200" lvl="0" indent="-342900" algn="l" rtl="0">
              <a:spcBef>
                <a:spcPts val="0"/>
              </a:spcBef>
              <a:spcAft>
                <a:spcPts val="0"/>
              </a:spcAft>
              <a:buSzPts val="1800"/>
              <a:buChar char="●"/>
            </a:pPr>
            <a:r>
              <a:rPr lang="en" sz="1800" dirty="0" smtClean="0"/>
              <a:t>Advance </a:t>
            </a:r>
            <a:r>
              <a:rPr lang="en" sz="1800" dirty="0"/>
              <a:t>user interfaces.</a:t>
            </a:r>
            <a:endParaRPr sz="1800" dirty="0"/>
          </a:p>
          <a:p>
            <a:pPr marL="457200" lvl="0" indent="-342900" algn="l" rtl="0">
              <a:spcBef>
                <a:spcPts val="0"/>
              </a:spcBef>
              <a:spcAft>
                <a:spcPts val="0"/>
              </a:spcAft>
              <a:buSzPts val="1800"/>
              <a:buChar char="●"/>
            </a:pPr>
            <a:r>
              <a:rPr lang="en" sz="1800" dirty="0" smtClean="0"/>
              <a:t>Fully </a:t>
            </a:r>
            <a:r>
              <a:rPr lang="en" sz="1800" dirty="0"/>
              <a:t>worked web project.</a:t>
            </a:r>
            <a:endParaRPr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486"/>
        <p:cNvGrpSpPr/>
        <p:nvPr/>
      </p:nvGrpSpPr>
      <p:grpSpPr>
        <a:xfrm>
          <a:off x="0" y="0"/>
          <a:ext cx="0" cy="0"/>
          <a:chOff x="0" y="0"/>
          <a:chExt cx="0" cy="0"/>
        </a:xfrm>
      </p:grpSpPr>
      <p:sp>
        <p:nvSpPr>
          <p:cNvPr id="487" name="Google Shape;487;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700">
                <a:solidFill>
                  <a:srgbClr val="000000"/>
                </a:solidFill>
                <a:latin typeface="Arial"/>
                <a:ea typeface="Arial"/>
                <a:cs typeface="Arial"/>
                <a:sym typeface="Arial"/>
              </a:rPr>
              <a:t>Reference :</a:t>
            </a:r>
            <a:endParaRPr sz="2700">
              <a:solidFill>
                <a:srgbClr val="000000"/>
              </a:solidFill>
              <a:latin typeface="Arial"/>
              <a:ea typeface="Arial"/>
              <a:cs typeface="Arial"/>
              <a:sym typeface="Arial"/>
            </a:endParaRPr>
          </a:p>
          <a:p>
            <a:pPr marL="0" lvl="0" indent="0" algn="l" rtl="0">
              <a:spcBef>
                <a:spcPts val="1600"/>
              </a:spcBef>
              <a:spcAft>
                <a:spcPts val="0"/>
              </a:spcAft>
              <a:buNone/>
            </a:pPr>
            <a:endParaRPr/>
          </a:p>
        </p:txBody>
      </p:sp>
      <p:sp>
        <p:nvSpPr>
          <p:cNvPr id="488" name="Google Shape;488;p40"/>
          <p:cNvSpPr txBox="1">
            <a:spLocks noGrp="1"/>
          </p:cNvSpPr>
          <p:nvPr>
            <p:ph type="body" idx="1"/>
          </p:nvPr>
        </p:nvSpPr>
        <p:spPr>
          <a:xfrm>
            <a:off x="675300" y="1361550"/>
            <a:ext cx="8354700" cy="3572400"/>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1200"/>
              </a:spcBef>
              <a:spcAft>
                <a:spcPts val="0"/>
              </a:spcAft>
              <a:buNone/>
            </a:pPr>
            <a:r>
              <a:rPr lang="en" sz="3850">
                <a:solidFill>
                  <a:srgbClr val="000000"/>
                </a:solidFill>
                <a:latin typeface="Arial"/>
                <a:ea typeface="Arial"/>
                <a:cs typeface="Arial"/>
                <a:sym typeface="Arial"/>
              </a:rPr>
              <a:t>[1] Ramya Ramanathan, Radha Kumaran, Ram Rohan R, Rajat Gupta, and Vishalakshi Prabhu, an intelligent music player based on emotion   recognition, 2nd IEEE International Conference on Computational Systems and Information Technology for Sustainable Solutions 2017.</a:t>
            </a:r>
            <a:endParaRPr sz="385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3850">
                <a:solidFill>
                  <a:srgbClr val="000000"/>
                </a:solidFill>
                <a:latin typeface="Arial"/>
                <a:ea typeface="Arial"/>
                <a:cs typeface="Arial"/>
                <a:sym typeface="Arial"/>
              </a:rPr>
              <a:t>https://doi.org/10.1109/CSITSS.2017.8447743</a:t>
            </a:r>
            <a:endParaRPr sz="385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3850">
                <a:solidFill>
                  <a:srgbClr val="000000"/>
                </a:solidFill>
                <a:latin typeface="Arial"/>
                <a:ea typeface="Arial"/>
                <a:cs typeface="Arial"/>
                <a:sym typeface="Arial"/>
              </a:rPr>
              <a:t>[2] Shlok Gilda, Husain Zafar, Chintan Soni, Kshitija Waghurdekar, Smart music player integrating facial emotion recognition and music mood recommendation, Department of Computer Engineering, Pune Institute of Computer Technology, Pune, India, (IEEE),2017.</a:t>
            </a:r>
            <a:endParaRPr sz="385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3850" u="sng">
                <a:latin typeface="Arial"/>
                <a:ea typeface="Arial"/>
                <a:cs typeface="Arial"/>
                <a:sym typeface="Arial"/>
                <a:hlinkClick r:id="rId3"/>
              </a:rPr>
              <a:t>https://doi.org/10.1109/WiSPNET.2017.8299738</a:t>
            </a:r>
            <a:endParaRPr sz="3850" u="sng">
              <a:latin typeface="Arial"/>
              <a:ea typeface="Arial"/>
              <a:cs typeface="Arial"/>
              <a:sym typeface="Arial"/>
            </a:endParaRPr>
          </a:p>
          <a:p>
            <a:pPr marL="0" lvl="0" indent="0" algn="l" rtl="0">
              <a:lnSpc>
                <a:spcPct val="115000"/>
              </a:lnSpc>
              <a:spcBef>
                <a:spcPts val="1200"/>
              </a:spcBef>
              <a:spcAft>
                <a:spcPts val="0"/>
              </a:spcAft>
              <a:buNone/>
            </a:pPr>
            <a:r>
              <a:rPr lang="en" sz="3850">
                <a:solidFill>
                  <a:srgbClr val="000000"/>
                </a:solidFill>
                <a:latin typeface="Arial"/>
                <a:ea typeface="Arial"/>
                <a:cs typeface="Arial"/>
                <a:sym typeface="Arial"/>
              </a:rPr>
              <a:t>[3] Deger Ayata, Yusuf Yaslan, and Mustafa E. Kamasak, Emotion-based music recommendation system using wearable physiological sensors, IEEE transactions on consumer electronics, vol. 14, no. 8, May 2018.https://doi.org/10.1109/TCE.2018.2844736</a:t>
            </a:r>
            <a:endParaRPr sz="385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3850">
                <a:solidFill>
                  <a:srgbClr val="000000"/>
                </a:solidFill>
                <a:latin typeface="Arial"/>
                <a:ea typeface="Arial"/>
                <a:cs typeface="Arial"/>
                <a:sym typeface="Arial"/>
              </a:rPr>
              <a:t>[4] Ahlam Alrihail, Alaa Alsaedi, Kholood Albalawi, Liyakathunisa Syed, Music recommender system for users based on emotion detection through facial features, Department of Computer Science Taibah University, (DeSE), 2019.</a:t>
            </a:r>
            <a:endParaRPr sz="385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3850">
                <a:solidFill>
                  <a:srgbClr val="000000"/>
                </a:solidFill>
                <a:latin typeface="Arial"/>
                <a:ea typeface="Arial"/>
                <a:cs typeface="Arial"/>
                <a:sym typeface="Arial"/>
              </a:rPr>
              <a:t>https://doi.org/10.1109/DeSE.2019.00188</a:t>
            </a:r>
            <a:endParaRPr sz="385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3850">
                <a:solidFill>
                  <a:srgbClr val="000000"/>
                </a:solidFill>
                <a:latin typeface="Arial"/>
                <a:ea typeface="Arial"/>
                <a:cs typeface="Arial"/>
                <a:sym typeface="Arial"/>
              </a:rPr>
              <a:t>[5] Research Prediction Competition, Challenges in representation learning: facial expression recognition challenges, Learn facial expression from an image, (KAGGLE).</a:t>
            </a:r>
            <a:endParaRPr sz="385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3850">
                <a:solidFill>
                  <a:srgbClr val="000000"/>
                </a:solidFill>
                <a:latin typeface="Arial"/>
                <a:ea typeface="Arial"/>
                <a:cs typeface="Arial"/>
                <a:sym typeface="Arial"/>
              </a:rPr>
              <a:t>[6] Preema J.S, Rajashree, Sahana M, Savitri H, Review on facial expression-based music player, International Journal of Engineering Research &amp; Technology (IJERT), ISSN-2278-0181, Volume 6, Issue 15, 2018.</a:t>
            </a:r>
            <a:endParaRPr sz="3850">
              <a:solidFill>
                <a:srgbClr val="000000"/>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41"/>
          <p:cNvPicPr preferRelativeResize="0"/>
          <p:nvPr/>
        </p:nvPicPr>
        <p:blipFill>
          <a:blip r:embed="rId3">
            <a:alphaModFix/>
          </a:blip>
          <a:stretch>
            <a:fillRect/>
          </a:stretch>
        </p:blipFill>
        <p:spPr>
          <a:xfrm>
            <a:off x="1887001" y="504625"/>
            <a:ext cx="5064026" cy="413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050550" y="340175"/>
            <a:ext cx="6836100" cy="927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a:t>Motivation</a:t>
            </a:r>
            <a:endParaRPr sz="3200"/>
          </a:p>
        </p:txBody>
      </p:sp>
      <p:sp>
        <p:nvSpPr>
          <p:cNvPr id="290" name="Google Shape;290;p15"/>
          <p:cNvSpPr txBox="1">
            <a:spLocks noGrp="1"/>
          </p:cNvSpPr>
          <p:nvPr>
            <p:ph type="body" idx="2"/>
          </p:nvPr>
        </p:nvSpPr>
        <p:spPr>
          <a:xfrm>
            <a:off x="1232750" y="1531850"/>
            <a:ext cx="7101600" cy="2964000"/>
          </a:xfrm>
          <a:prstGeom prst="rect">
            <a:avLst/>
          </a:prstGeom>
        </p:spPr>
        <p:txBody>
          <a:bodyPr spcFirstLastPara="1" wrap="square" lIns="91425" tIns="91425" rIns="91425" bIns="91425" anchor="t" anchorCtr="0">
            <a:noAutofit/>
          </a:bodyPr>
          <a:lstStyle/>
          <a:p>
            <a:pPr lvl="0" indent="-342900" algn="just">
              <a:lnSpc>
                <a:spcPct val="105000"/>
              </a:lnSpc>
              <a:buClr>
                <a:srgbClr val="000000"/>
              </a:buClr>
              <a:buSzPts val="1800"/>
            </a:pPr>
            <a:r>
              <a:rPr lang="en-US" sz="1600" dirty="0">
                <a:solidFill>
                  <a:srgbClr val="000000"/>
                </a:solidFill>
              </a:rPr>
              <a:t>Facial expressions projects a person's emotional state, and music has the power to evoke and amplify those emotions.</a:t>
            </a:r>
          </a:p>
          <a:p>
            <a:pPr lvl="0" indent="-342900" algn="just">
              <a:lnSpc>
                <a:spcPct val="105000"/>
              </a:lnSpc>
              <a:buClr>
                <a:srgbClr val="000000"/>
              </a:buClr>
              <a:buSzPts val="1800"/>
            </a:pPr>
            <a:r>
              <a:rPr lang="en-US" sz="1600" dirty="0">
                <a:solidFill>
                  <a:srgbClr val="000000"/>
                </a:solidFill>
              </a:rPr>
              <a:t>By analyzing the facial expressions, a music recommendation system could understand the user's current emotional state and recommend songs. </a:t>
            </a:r>
          </a:p>
          <a:p>
            <a:pPr lvl="0" indent="-342900" algn="just">
              <a:lnSpc>
                <a:spcPct val="105000"/>
              </a:lnSpc>
              <a:buClr>
                <a:srgbClr val="000000"/>
              </a:buClr>
              <a:buSzPts val="1800"/>
            </a:pPr>
            <a:r>
              <a:rPr lang="en-US" sz="1600" dirty="0">
                <a:solidFill>
                  <a:srgbClr val="000000"/>
                </a:solidFill>
              </a:rPr>
              <a:t>This creates a stronger emotional connection between the user and the music, leading to a more engaging and satisfying experience. </a:t>
            </a:r>
          </a:p>
          <a:p>
            <a:pPr lvl="0" indent="-342900">
              <a:buClr>
                <a:srgbClr val="000000"/>
              </a:buClr>
              <a:buSzPts val="1800"/>
            </a:pPr>
            <a:r>
              <a:rPr lang="en-US" sz="1600" dirty="0">
                <a:solidFill>
                  <a:srgbClr val="000000"/>
                </a:solidFill>
              </a:rPr>
              <a:t>Our system will suggest songs that are more suited to the user's current mood and emotional needs.</a:t>
            </a:r>
          </a:p>
          <a:p>
            <a:pPr marL="0" lvl="0" indent="0" algn="just">
              <a:lnSpc>
                <a:spcPct val="105000"/>
              </a:lnSpc>
              <a:spcBef>
                <a:spcPts val="1200"/>
              </a:spcBef>
              <a:buSzPts val="935"/>
              <a:buNone/>
            </a:pPr>
            <a:endParaRPr lang="en-US" sz="1600" dirty="0">
              <a:solidFill>
                <a:srgbClr val="000000"/>
              </a:solidFill>
            </a:endParaRPr>
          </a:p>
          <a:p>
            <a:pPr lvl="0" indent="0" algn="just">
              <a:lnSpc>
                <a:spcPct val="105000"/>
              </a:lnSpc>
              <a:spcBef>
                <a:spcPts val="1200"/>
              </a:spcBef>
              <a:spcAft>
                <a:spcPts val="1200"/>
              </a:spcAft>
              <a:buSzPts val="935"/>
              <a:buNone/>
            </a:pPr>
            <a:endParaRPr lang="en-US" sz="16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303800" y="258700"/>
            <a:ext cx="7030500" cy="865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300"/>
              <a:t>Objective </a:t>
            </a:r>
            <a:endParaRPr sz="3300"/>
          </a:p>
        </p:txBody>
      </p:sp>
      <p:sp>
        <p:nvSpPr>
          <p:cNvPr id="296" name="Google Shape;296;p16"/>
          <p:cNvSpPr txBox="1">
            <a:spLocks noGrp="1"/>
          </p:cNvSpPr>
          <p:nvPr>
            <p:ph type="body" idx="1"/>
          </p:nvPr>
        </p:nvSpPr>
        <p:spPr>
          <a:xfrm>
            <a:off x="1180175" y="1277225"/>
            <a:ext cx="7509900" cy="2811000"/>
          </a:xfrm>
          <a:prstGeom prst="rect">
            <a:avLst/>
          </a:prstGeom>
        </p:spPr>
        <p:txBody>
          <a:bodyPr spcFirstLastPara="1" wrap="square" lIns="91425" tIns="91425" rIns="91425" bIns="91425" anchor="t" anchorCtr="0">
            <a:noAutofit/>
          </a:bodyPr>
          <a:lstStyle/>
          <a:p>
            <a:pPr lvl="0" indent="-339725" algn="just">
              <a:lnSpc>
                <a:spcPct val="95000"/>
              </a:lnSpc>
              <a:buSzPts val="1750"/>
            </a:pPr>
            <a:r>
              <a:rPr lang="en-US" sz="1800" dirty="0">
                <a:solidFill>
                  <a:srgbClr val="000000"/>
                </a:solidFill>
              </a:rPr>
              <a:t>Create a user-friendly experience, where users can provide facial expressions as input, receive relevant recommendations, and interact with the system effortlessly.</a:t>
            </a:r>
          </a:p>
          <a:p>
            <a:pPr lvl="0" indent="-342900" algn="just">
              <a:lnSpc>
                <a:spcPct val="95000"/>
              </a:lnSpc>
              <a:buClr>
                <a:srgbClr val="000000"/>
              </a:buClr>
              <a:buSzPts val="1800"/>
            </a:pPr>
            <a:r>
              <a:rPr lang="en-US" sz="1800" dirty="0">
                <a:solidFill>
                  <a:srgbClr val="000000"/>
                </a:solidFill>
              </a:rPr>
              <a:t>Design the system with intuitive interfaces and robust performance to ensure a positive user experience.</a:t>
            </a:r>
          </a:p>
          <a:p>
            <a:pPr lvl="0" indent="-342900" algn="just">
              <a:lnSpc>
                <a:spcPct val="95000"/>
              </a:lnSpc>
              <a:buClr>
                <a:srgbClr val="000000"/>
              </a:buClr>
              <a:buSzPts val="1800"/>
            </a:pPr>
            <a:r>
              <a:rPr lang="en-US" sz="1800" dirty="0">
                <a:solidFill>
                  <a:srgbClr val="000000"/>
                </a:solidFill>
              </a:rPr>
              <a:t>Perform real-time analysis of facial expressions to provide instantaneous recommendations.</a:t>
            </a:r>
          </a:p>
          <a:p>
            <a:pPr lvl="0" indent="-342900" algn="just">
              <a:lnSpc>
                <a:spcPct val="95000"/>
              </a:lnSpc>
              <a:buClr>
                <a:srgbClr val="000000"/>
              </a:buClr>
              <a:buSzPts val="1800"/>
            </a:pPr>
            <a:r>
              <a:rPr lang="en-US" sz="1800" dirty="0">
                <a:solidFill>
                  <a:srgbClr val="000000"/>
                </a:solidFill>
              </a:rPr>
              <a:t>Capture and respond to the user's changing emotional state in real-time, ensuring that the recommended music is relevant and timely.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Literature Review</a:t>
            </a:r>
            <a:endParaRPr/>
          </a:p>
        </p:txBody>
      </p:sp>
      <p:sp>
        <p:nvSpPr>
          <p:cNvPr id="302" name="Google Shape;302;p17"/>
          <p:cNvSpPr txBox="1">
            <a:spLocks noGrp="1"/>
          </p:cNvSpPr>
          <p:nvPr>
            <p:ph type="body" idx="1"/>
          </p:nvPr>
        </p:nvSpPr>
        <p:spPr>
          <a:xfrm>
            <a:off x="837975" y="1459250"/>
            <a:ext cx="7607100" cy="3288900"/>
          </a:xfrm>
          <a:prstGeom prst="rect">
            <a:avLst/>
          </a:prstGeom>
          <a:solidFill>
            <a:srgbClr val="FFF2CC"/>
          </a:solidFill>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Font typeface="Arial"/>
              <a:buChar char="●"/>
            </a:pPr>
            <a:r>
              <a:rPr lang="en" sz="1400" dirty="0">
                <a:latin typeface="Arial"/>
                <a:ea typeface="Arial"/>
                <a:cs typeface="Arial"/>
                <a:sym typeface="Arial"/>
              </a:rPr>
              <a:t>Yusuf Yaslan et al. proposed an emotion-based music recommendation system that learns the user's emotion from signals obtained through wearable computing devices.</a:t>
            </a:r>
            <a:endParaRPr sz="1400" dirty="0">
              <a:latin typeface="Arial"/>
              <a:ea typeface="Arial"/>
              <a:cs typeface="Arial"/>
              <a:sym typeface="Arial"/>
            </a:endParaRPr>
          </a:p>
          <a:p>
            <a:pPr marL="457200" lvl="0" indent="0" algn="just" rtl="0">
              <a:lnSpc>
                <a:spcPct val="115000"/>
              </a:lnSpc>
              <a:spcBef>
                <a:spcPts val="0"/>
              </a:spcBef>
              <a:spcAft>
                <a:spcPts val="0"/>
              </a:spcAft>
              <a:buNone/>
            </a:pPr>
            <a:endParaRPr sz="1400" dirty="0">
              <a:latin typeface="Arial"/>
              <a:ea typeface="Arial"/>
              <a:cs typeface="Arial"/>
              <a:sym typeface="Arial"/>
            </a:endParaRPr>
          </a:p>
          <a:p>
            <a:pPr marL="457200" lvl="0" indent="-317500" algn="just" rtl="0">
              <a:lnSpc>
                <a:spcPct val="115000"/>
              </a:lnSpc>
              <a:spcBef>
                <a:spcPts val="0"/>
              </a:spcBef>
              <a:spcAft>
                <a:spcPts val="0"/>
              </a:spcAft>
              <a:buSzPts val="1400"/>
              <a:buFont typeface="Arial"/>
              <a:buChar char="●"/>
            </a:pPr>
            <a:r>
              <a:rPr lang="en" sz="1400" dirty="0">
                <a:latin typeface="Arial"/>
                <a:ea typeface="Arial"/>
                <a:cs typeface="Arial"/>
                <a:sym typeface="Arial"/>
              </a:rPr>
              <a:t>“David Matsumoto” and “Sung Hwang” published a paper titled “Reading facial expressions of emotion” with the validation accuracy 92.Used model in DBN.</a:t>
            </a:r>
            <a:endParaRPr sz="1400" dirty="0">
              <a:latin typeface="Arial"/>
              <a:ea typeface="Arial"/>
              <a:cs typeface="Arial"/>
              <a:sym typeface="Arial"/>
            </a:endParaRPr>
          </a:p>
          <a:p>
            <a:pPr marL="457200" lvl="0" indent="0" algn="just" rtl="0">
              <a:lnSpc>
                <a:spcPct val="115000"/>
              </a:lnSpc>
              <a:spcBef>
                <a:spcPts val="0"/>
              </a:spcBef>
              <a:spcAft>
                <a:spcPts val="0"/>
              </a:spcAft>
              <a:buNone/>
            </a:pPr>
            <a:endParaRPr sz="1400" dirty="0">
              <a:latin typeface="Arial"/>
              <a:ea typeface="Arial"/>
              <a:cs typeface="Arial"/>
              <a:sym typeface="Arial"/>
            </a:endParaRPr>
          </a:p>
          <a:p>
            <a:pPr marL="457200" lvl="0" indent="-317500" algn="just" rtl="0">
              <a:lnSpc>
                <a:spcPct val="115000"/>
              </a:lnSpc>
              <a:spcBef>
                <a:spcPts val="0"/>
              </a:spcBef>
              <a:spcAft>
                <a:spcPts val="0"/>
              </a:spcAft>
              <a:buSzPts val="1400"/>
              <a:buFont typeface="Arial"/>
              <a:buChar char="●"/>
            </a:pPr>
            <a:r>
              <a:rPr lang="en" sz="1400" dirty="0">
                <a:latin typeface="Arial"/>
                <a:ea typeface="Arial"/>
                <a:cs typeface="Arial"/>
                <a:sym typeface="Arial"/>
              </a:rPr>
              <a:t>“Akshobhya Rao” and “Fathima Rameesha” published a paper titled Emotion Based Music Player (Emotify). with the validation accuracy 77.Used model in CNN.</a:t>
            </a:r>
            <a:endParaRPr sz="1400" dirty="0">
              <a:latin typeface="Arial"/>
              <a:ea typeface="Arial"/>
              <a:cs typeface="Arial"/>
              <a:sym typeface="Arial"/>
            </a:endParaRPr>
          </a:p>
          <a:p>
            <a:pPr marL="457200" lvl="0" indent="0" algn="just" rtl="0">
              <a:lnSpc>
                <a:spcPct val="115000"/>
              </a:lnSpc>
              <a:spcBef>
                <a:spcPts val="0"/>
              </a:spcBef>
              <a:spcAft>
                <a:spcPts val="0"/>
              </a:spcAft>
              <a:buNone/>
            </a:pPr>
            <a:endParaRPr sz="1400" dirty="0">
              <a:latin typeface="Arial"/>
              <a:ea typeface="Arial"/>
              <a:cs typeface="Arial"/>
              <a:sym typeface="Arial"/>
            </a:endParaRPr>
          </a:p>
          <a:p>
            <a:pPr marL="457200" lvl="0" indent="-317500" algn="l" rtl="0">
              <a:lnSpc>
                <a:spcPct val="123913"/>
              </a:lnSpc>
              <a:spcBef>
                <a:spcPts val="0"/>
              </a:spcBef>
              <a:spcAft>
                <a:spcPts val="0"/>
              </a:spcAft>
              <a:buSzPts val="1400"/>
              <a:buFont typeface="Arial"/>
              <a:buChar char="●"/>
            </a:pPr>
            <a:r>
              <a:rPr lang="en" sz="1400" dirty="0">
                <a:latin typeface="Arial"/>
                <a:ea typeface="Arial"/>
                <a:cs typeface="Arial"/>
                <a:sym typeface="Arial"/>
              </a:rPr>
              <a:t>“</a:t>
            </a:r>
            <a:r>
              <a:rPr lang="en" sz="1400" dirty="0">
                <a:highlight>
                  <a:srgbClr val="FFF2CC"/>
                </a:highlight>
                <a:uFill>
                  <a:noFill/>
                </a:uFill>
                <a:latin typeface="Arial"/>
                <a:ea typeface="Arial"/>
                <a:cs typeface="Arial"/>
                <a:sym typeface="Arial"/>
                <a:hlinkClick r:id="rId3"/>
              </a:rPr>
              <a:t>R Ram Rohan</a:t>
            </a:r>
            <a:r>
              <a:rPr lang="en" sz="1400" dirty="0">
                <a:latin typeface="Arial"/>
                <a:ea typeface="Arial"/>
                <a:cs typeface="Arial"/>
                <a:sym typeface="Arial"/>
              </a:rPr>
              <a:t>”,“</a:t>
            </a:r>
            <a:r>
              <a:rPr lang="en" sz="1400" dirty="0">
                <a:highlight>
                  <a:srgbClr val="FFF2CC"/>
                </a:highlight>
                <a:uFill>
                  <a:noFill/>
                </a:uFill>
                <a:latin typeface="Arial"/>
                <a:ea typeface="Arial"/>
                <a:cs typeface="Arial"/>
                <a:sym typeface="Arial"/>
                <a:hlinkClick r:id="rId4"/>
              </a:rPr>
              <a:t>Ramya Ramanathan</a:t>
            </a:r>
            <a:r>
              <a:rPr lang="en" sz="1400" dirty="0">
                <a:latin typeface="Arial"/>
                <a:ea typeface="Arial"/>
                <a:cs typeface="Arial"/>
                <a:sym typeface="Arial"/>
              </a:rPr>
              <a:t>”,“</a:t>
            </a:r>
            <a:r>
              <a:rPr lang="en" sz="1400" dirty="0">
                <a:highlight>
                  <a:srgbClr val="FFF2CC"/>
                </a:highlight>
                <a:latin typeface="Arial"/>
                <a:ea typeface="Arial"/>
                <a:cs typeface="Arial"/>
                <a:sym typeface="Arial"/>
              </a:rPr>
              <a:t>Rajat Gupta</a:t>
            </a:r>
            <a:r>
              <a:rPr lang="en" sz="1400" dirty="0">
                <a:latin typeface="Arial"/>
                <a:ea typeface="Arial"/>
                <a:cs typeface="Arial"/>
                <a:sym typeface="Arial"/>
              </a:rPr>
              <a:t>” and “</a:t>
            </a:r>
            <a:r>
              <a:rPr lang="en" sz="1400" dirty="0">
                <a:highlight>
                  <a:srgbClr val="FFF2CC"/>
                </a:highlight>
                <a:uFill>
                  <a:noFill/>
                </a:uFill>
                <a:latin typeface="Arial"/>
                <a:ea typeface="Arial"/>
                <a:cs typeface="Arial"/>
                <a:sym typeface="Arial"/>
                <a:hlinkClick r:id="rId5"/>
              </a:rPr>
              <a:t>Radha Kumaran</a:t>
            </a:r>
            <a:r>
              <a:rPr lang="en" sz="1400" dirty="0">
                <a:latin typeface="Arial"/>
                <a:ea typeface="Arial"/>
                <a:cs typeface="Arial"/>
                <a:sym typeface="Arial"/>
              </a:rPr>
              <a:t>” also published An</a:t>
            </a:r>
            <a:r>
              <a:rPr lang="en" sz="1400" dirty="0">
                <a:highlight>
                  <a:srgbClr val="FFF2CC"/>
                </a:highlight>
                <a:latin typeface="Arial"/>
                <a:ea typeface="Arial"/>
                <a:cs typeface="Arial"/>
                <a:sym typeface="Arial"/>
              </a:rPr>
              <a:t> Intelligent Music Player Based on Emotion Recognition</a:t>
            </a:r>
            <a:r>
              <a:rPr lang="en" sz="1400" dirty="0">
                <a:latin typeface="Arial"/>
                <a:ea typeface="Arial"/>
                <a:cs typeface="Arial"/>
                <a:sym typeface="Arial"/>
              </a:rPr>
              <a:t> with the validation accuracy 84.Used model in CNN.</a:t>
            </a:r>
            <a:endParaRPr sz="1400" dirty="0">
              <a:latin typeface="Arial"/>
              <a:ea typeface="Arial"/>
              <a:cs typeface="Arial"/>
              <a:sym typeface="Arial"/>
            </a:endParaRPr>
          </a:p>
          <a:p>
            <a:pPr marL="457200" lvl="0" indent="0" algn="just" rtl="0">
              <a:lnSpc>
                <a:spcPct val="115000"/>
              </a:lnSpc>
              <a:spcBef>
                <a:spcPts val="0"/>
              </a:spcBef>
              <a:spcAft>
                <a:spcPts val="0"/>
              </a:spcAft>
              <a:buNone/>
            </a:pPr>
            <a:endParaRPr sz="1400" dirty="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400" dirty="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400" dirty="0">
              <a:solidFill>
                <a:srgbClr val="000000"/>
              </a:solidFill>
              <a:latin typeface="Arial"/>
              <a:ea typeface="Arial"/>
              <a:cs typeface="Arial"/>
              <a:sym typeface="Arial"/>
            </a:endParaRPr>
          </a:p>
          <a:p>
            <a:pPr marL="0" lvl="0" indent="0" algn="l" rtl="0">
              <a:spcBef>
                <a:spcPts val="0"/>
              </a:spcBef>
              <a:spcAft>
                <a:spcPts val="1200"/>
              </a:spcAft>
              <a:buNone/>
            </a:pPr>
            <a:endParaRPr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4"/>
          <p:cNvSpPr txBox="1">
            <a:spLocks noGrp="1"/>
          </p:cNvSpPr>
          <p:nvPr>
            <p:ph type="title"/>
          </p:nvPr>
        </p:nvSpPr>
        <p:spPr>
          <a:xfrm>
            <a:off x="1333600" y="161675"/>
            <a:ext cx="7030500" cy="616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dirty="0" smtClean="0"/>
              <a:t>Result &amp; Analysis </a:t>
            </a:r>
            <a:r>
              <a:rPr lang="en" sz="3200" dirty="0"/>
              <a:t>(Model </a:t>
            </a:r>
            <a:r>
              <a:rPr lang="en" sz="3200" dirty="0" smtClean="0"/>
              <a:t>Building 01)</a:t>
            </a:r>
            <a:endParaRPr sz="3200" dirty="0"/>
          </a:p>
        </p:txBody>
      </p:sp>
      <p:pic>
        <p:nvPicPr>
          <p:cNvPr id="348" name="Google Shape;348;p24"/>
          <p:cNvPicPr preferRelativeResize="0"/>
          <p:nvPr/>
        </p:nvPicPr>
        <p:blipFill>
          <a:blip r:embed="rId3">
            <a:alphaModFix/>
          </a:blip>
          <a:stretch>
            <a:fillRect/>
          </a:stretch>
        </p:blipFill>
        <p:spPr>
          <a:xfrm>
            <a:off x="1333600" y="856447"/>
            <a:ext cx="3197884" cy="3753175"/>
          </a:xfrm>
          <a:prstGeom prst="rect">
            <a:avLst/>
          </a:prstGeom>
          <a:noFill/>
          <a:ln>
            <a:noFill/>
          </a:ln>
        </p:spPr>
      </p:pic>
      <p:pic>
        <p:nvPicPr>
          <p:cNvPr id="349" name="Google Shape;349;p24"/>
          <p:cNvPicPr preferRelativeResize="0"/>
          <p:nvPr/>
        </p:nvPicPr>
        <p:blipFill>
          <a:blip r:embed="rId4">
            <a:alphaModFix/>
          </a:blip>
          <a:stretch>
            <a:fillRect/>
          </a:stretch>
        </p:blipFill>
        <p:spPr>
          <a:xfrm>
            <a:off x="4975350" y="856446"/>
            <a:ext cx="3225897" cy="3753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dirty="0"/>
              <a:t>Result(Accuracy &amp; </a:t>
            </a:r>
            <a:r>
              <a:rPr lang="en" sz="3200" dirty="0" smtClean="0"/>
              <a:t>Loss M1)</a:t>
            </a:r>
            <a:endParaRPr dirty="0"/>
          </a:p>
        </p:txBody>
      </p:sp>
      <p:pic>
        <p:nvPicPr>
          <p:cNvPr id="355" name="Google Shape;355;p25"/>
          <p:cNvPicPr preferRelativeResize="0"/>
          <p:nvPr/>
        </p:nvPicPr>
        <p:blipFill>
          <a:blip r:embed="rId3">
            <a:alphaModFix/>
          </a:blip>
          <a:stretch>
            <a:fillRect/>
          </a:stretch>
        </p:blipFill>
        <p:spPr>
          <a:xfrm>
            <a:off x="1544900" y="1930475"/>
            <a:ext cx="6548301" cy="2182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6"/>
          <p:cNvSpPr txBox="1">
            <a:spLocks noGrp="1"/>
          </p:cNvSpPr>
          <p:nvPr>
            <p:ph type="title"/>
          </p:nvPr>
        </p:nvSpPr>
        <p:spPr>
          <a:xfrm>
            <a:off x="1303800" y="598575"/>
            <a:ext cx="7030500" cy="855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dirty="0"/>
              <a:t>Result (Live Cam </a:t>
            </a:r>
            <a:r>
              <a:rPr lang="en" sz="3200" dirty="0" smtClean="0"/>
              <a:t>Testing M1)</a:t>
            </a:r>
            <a:endParaRPr dirty="0"/>
          </a:p>
        </p:txBody>
      </p:sp>
      <p:pic>
        <p:nvPicPr>
          <p:cNvPr id="361" name="Google Shape;361;p26"/>
          <p:cNvPicPr preferRelativeResize="0"/>
          <p:nvPr/>
        </p:nvPicPr>
        <p:blipFill>
          <a:blip r:embed="rId3">
            <a:alphaModFix/>
          </a:blip>
          <a:stretch>
            <a:fillRect/>
          </a:stretch>
        </p:blipFill>
        <p:spPr>
          <a:xfrm>
            <a:off x="1224896" y="1453575"/>
            <a:ext cx="3334302" cy="3385125"/>
          </a:xfrm>
          <a:prstGeom prst="rect">
            <a:avLst/>
          </a:prstGeom>
          <a:noFill/>
          <a:ln>
            <a:noFill/>
          </a:ln>
        </p:spPr>
      </p:pic>
      <p:pic>
        <p:nvPicPr>
          <p:cNvPr id="362" name="Google Shape;362;p26"/>
          <p:cNvPicPr preferRelativeResize="0"/>
          <p:nvPr/>
        </p:nvPicPr>
        <p:blipFill>
          <a:blip r:embed="rId4">
            <a:alphaModFix/>
          </a:blip>
          <a:stretch>
            <a:fillRect/>
          </a:stretch>
        </p:blipFill>
        <p:spPr>
          <a:xfrm>
            <a:off x="4964108" y="1453575"/>
            <a:ext cx="3449096" cy="338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7"/>
          <p:cNvSpPr txBox="1">
            <a:spLocks noGrp="1"/>
          </p:cNvSpPr>
          <p:nvPr>
            <p:ph type="title"/>
          </p:nvPr>
        </p:nvSpPr>
        <p:spPr>
          <a:xfrm>
            <a:off x="1303800" y="598575"/>
            <a:ext cx="7030500" cy="855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dirty="0"/>
              <a:t>Result (Live Cam </a:t>
            </a:r>
            <a:r>
              <a:rPr lang="en" sz="3200" dirty="0" smtClean="0"/>
              <a:t>Testing M2)</a:t>
            </a:r>
            <a:endParaRPr dirty="0"/>
          </a:p>
        </p:txBody>
      </p:sp>
      <p:pic>
        <p:nvPicPr>
          <p:cNvPr id="368" name="Google Shape;368;p27"/>
          <p:cNvPicPr preferRelativeResize="0"/>
          <p:nvPr/>
        </p:nvPicPr>
        <p:blipFill>
          <a:blip r:embed="rId3">
            <a:alphaModFix/>
          </a:blip>
          <a:stretch>
            <a:fillRect/>
          </a:stretch>
        </p:blipFill>
        <p:spPr>
          <a:xfrm>
            <a:off x="1303800" y="1453575"/>
            <a:ext cx="3193301" cy="3385125"/>
          </a:xfrm>
          <a:prstGeom prst="rect">
            <a:avLst/>
          </a:prstGeom>
          <a:noFill/>
          <a:ln>
            <a:noFill/>
          </a:ln>
        </p:spPr>
      </p:pic>
      <p:pic>
        <p:nvPicPr>
          <p:cNvPr id="369" name="Google Shape;369;p27"/>
          <p:cNvPicPr preferRelativeResize="0"/>
          <p:nvPr/>
        </p:nvPicPr>
        <p:blipFill>
          <a:blip r:embed="rId4">
            <a:alphaModFix/>
          </a:blip>
          <a:stretch>
            <a:fillRect/>
          </a:stretch>
        </p:blipFill>
        <p:spPr>
          <a:xfrm>
            <a:off x="4992776" y="1453575"/>
            <a:ext cx="3341515" cy="3385124"/>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714</Words>
  <Application>Microsoft Office PowerPoint</Application>
  <PresentationFormat>On-screen Show (16:9)</PresentationFormat>
  <Paragraphs>68</Paragraphs>
  <Slides>25</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Maven Pro</vt:lpstr>
      <vt:lpstr>Times New Roman</vt:lpstr>
      <vt:lpstr>Nunito</vt:lpstr>
      <vt:lpstr>Momentum</vt:lpstr>
      <vt:lpstr>MOOD-TUNES:Music Recommendations Based on People's Facial Expressions</vt:lpstr>
      <vt:lpstr>Overview</vt:lpstr>
      <vt:lpstr>Motivation</vt:lpstr>
      <vt:lpstr>Objective </vt:lpstr>
      <vt:lpstr>Literature Review</vt:lpstr>
      <vt:lpstr>Result &amp; Analysis (Model Building 01)</vt:lpstr>
      <vt:lpstr>Result(Accuracy &amp; Loss M1)</vt:lpstr>
      <vt:lpstr>Result (Live Cam Testing M1)</vt:lpstr>
      <vt:lpstr>Result (Live Cam Testing M2)</vt:lpstr>
      <vt:lpstr>Result (Live Cam Testing M3)</vt:lpstr>
      <vt:lpstr>Model 02: Data Collection (499B Starts)</vt:lpstr>
      <vt:lpstr>Model 02: Data Training</vt:lpstr>
      <vt:lpstr>Model 02: Model Building &amp;Accuracy</vt:lpstr>
      <vt:lpstr>Model 02: Live Cam Testing </vt:lpstr>
      <vt:lpstr>Model 02: Live Cam Testing </vt:lpstr>
      <vt:lpstr>Model 02: Live Cam Testing </vt:lpstr>
      <vt:lpstr>Model 02: Live Cam Testing </vt:lpstr>
      <vt:lpstr>Result (User Interface)</vt:lpstr>
      <vt:lpstr>Implementation in Webapp(using Flask):</vt:lpstr>
      <vt:lpstr>Implementation:(continued)</vt:lpstr>
      <vt:lpstr>PowerPoint Presentation</vt:lpstr>
      <vt:lpstr>Result (Music Searching)</vt:lpstr>
      <vt:lpstr>Future Work</vt:lpstr>
      <vt:lpstr>Reference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MOOD-TUNES:Music Recommendations Based on People's Facial Expressions</dc:title>
  <cp:lastModifiedBy>Jisan</cp:lastModifiedBy>
  <cp:revision>20</cp:revision>
  <dcterms:modified xsi:type="dcterms:W3CDTF">2023-09-19T11:17:28Z</dcterms:modified>
</cp:coreProperties>
</file>